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0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31" r:id="rId225"/>
    <p:sldId id="532" r:id="rId226"/>
    <p:sldId id="543" r:id="rId227"/>
    <p:sldId id="544" r:id="rId228"/>
    <p:sldId id="545" r:id="rId229"/>
    <p:sldId id="533" r:id="rId230"/>
    <p:sldId id="536" r:id="rId231"/>
    <p:sldId id="537" r:id="rId232"/>
    <p:sldId id="541" r:id="rId233"/>
    <p:sldId id="538" r:id="rId234"/>
    <p:sldId id="539" r:id="rId235"/>
    <p:sldId id="542" r:id="rId236"/>
    <p:sldId id="546" r:id="rId237"/>
    <p:sldId id="547" r:id="rId238"/>
    <p:sldId id="534" r:id="rId239"/>
    <p:sldId id="548" r:id="rId240"/>
    <p:sldId id="549" r:id="rId241"/>
    <p:sldId id="550" r:id="rId242"/>
    <p:sldId id="528" r:id="rId243"/>
    <p:sldId id="552" r:id="rId244"/>
    <p:sldId id="557" r:id="rId245"/>
    <p:sldId id="553" r:id="rId246"/>
    <p:sldId id="555" r:id="rId247"/>
    <p:sldId id="554" r:id="rId248"/>
    <p:sldId id="558" r:id="rId249"/>
    <p:sldId id="559" r:id="rId250"/>
    <p:sldId id="560" r:id="rId251"/>
    <p:sldId id="561" r:id="rId252"/>
    <p:sldId id="530" r:id="rId253"/>
    <p:sldId id="556" r:id="rId254"/>
    <p:sldId id="529" r:id="rId255"/>
    <p:sldId id="562" r:id="rId256"/>
    <p:sldId id="564" r:id="rId257"/>
    <p:sldId id="565" r:id="rId258"/>
    <p:sldId id="566" r:id="rId259"/>
    <p:sldId id="569" r:id="rId260"/>
    <p:sldId id="572" r:id="rId261"/>
    <p:sldId id="567" r:id="rId262"/>
    <p:sldId id="568" r:id="rId263"/>
    <p:sldId id="570" r:id="rId264"/>
    <p:sldId id="571" r:id="rId265"/>
    <p:sldId id="573" r:id="rId266"/>
    <p:sldId id="574" r:id="rId267"/>
    <p:sldId id="585" r:id="rId268"/>
    <p:sldId id="576" r:id="rId269"/>
    <p:sldId id="577" r:id="rId270"/>
    <p:sldId id="579" r:id="rId271"/>
    <p:sldId id="578" r:id="rId272"/>
    <p:sldId id="580" r:id="rId273"/>
    <p:sldId id="582" r:id="rId274"/>
    <p:sldId id="583" r:id="rId275"/>
    <p:sldId id="581" r:id="rId276"/>
    <p:sldId id="584" r:id="rId277"/>
    <p:sldId id="586" r:id="rId278"/>
    <p:sldId id="587" r:id="rId279"/>
    <p:sldId id="588" r:id="rId280"/>
    <p:sldId id="589" r:id="rId281"/>
    <p:sldId id="590" r:id="rId282"/>
    <p:sldId id="591" r:id="rId283"/>
    <p:sldId id="592" r:id="rId284"/>
    <p:sldId id="593" r:id="rId285"/>
    <p:sldId id="594" r:id="rId286"/>
    <p:sldId id="595" r:id="rId287"/>
    <p:sldId id="596" r:id="rId288"/>
    <p:sldId id="597" r:id="rId2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06" d="100"/>
          <a:sy n="206" d="100"/>
        </p:scale>
        <p:origin x="-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notesMaster" Target="notesMasters/notesMaster1.xml"/><Relationship Id="rId291" Type="http://schemas.openxmlformats.org/officeDocument/2006/relationships/printerSettings" Target="printerSettings/printerSettings1.bin"/><Relationship Id="rId292" Type="http://schemas.openxmlformats.org/officeDocument/2006/relationships/presProps" Target="presProps.xml"/><Relationship Id="rId293" Type="http://schemas.openxmlformats.org/officeDocument/2006/relationships/viewProps" Target="viewProps.xml"/><Relationship Id="rId294" Type="http://schemas.openxmlformats.org/officeDocument/2006/relationships/theme" Target="theme/theme1.xml"/><Relationship Id="rId29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Channel_types" TargetMode="Externa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concurrency/1" TargetMode="External"/><Relationship Id="rId4" Type="http://schemas.openxmlformats.org/officeDocument/2006/relationships/hyperlink" Target="https://www.golang-book.com/books/intro/10" TargetMode="External"/><Relationship Id="rId5" Type="http://schemas.openxmlformats.org/officeDocument/2006/relationships/hyperlink" Target="https://www.youtube.com/watch?v=cN_DpYBzKso" TargetMode="External"/><Relationship Id="rId6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alks.golang.org/2012/concurrency.slide%231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Channel?</a:t>
            </a:r>
          </a:p>
          <a:p>
            <a:r>
              <a:rPr lang="en-US" dirty="0" smtClean="0"/>
              <a:t>Using a simple buffered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channel</a:t>
            </a:r>
            <a:r>
              <a:rPr lang="en-US" dirty="0"/>
              <a:t> provides a </a:t>
            </a:r>
            <a:r>
              <a:rPr lang="en-US" i="1" dirty="0"/>
              <a:t>mechanism</a:t>
            </a:r>
            <a:r>
              <a:rPr lang="en-US" dirty="0"/>
              <a:t> for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executing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i="1" dirty="0">
                <a:solidFill>
                  <a:srgbClr val="0000FF"/>
                </a:solidFill>
              </a:rPr>
              <a:t>communicate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b="1" i="1" dirty="0"/>
              <a:t>sending</a:t>
            </a:r>
            <a:r>
              <a:rPr lang="en-US" dirty="0"/>
              <a:t> and </a:t>
            </a:r>
            <a:r>
              <a:rPr lang="en-US" b="1" i="1" dirty="0" smtClean="0"/>
              <a:t>receiving</a:t>
            </a:r>
            <a:r>
              <a:rPr lang="en-US" dirty="0" smtClean="0"/>
              <a:t> values </a:t>
            </a:r>
            <a:r>
              <a:rPr lang="en-US" dirty="0"/>
              <a:t>of a </a:t>
            </a:r>
            <a:r>
              <a:rPr lang="en-US" b="1" i="1" dirty="0"/>
              <a:t>specified</a:t>
            </a:r>
            <a:r>
              <a:rPr lang="en-US" dirty="0"/>
              <a:t> element </a:t>
            </a:r>
            <a:r>
              <a:rPr lang="en-US" i="1" dirty="0"/>
              <a:t>type</a:t>
            </a:r>
            <a:r>
              <a:rPr lang="en-US" dirty="0"/>
              <a:t>. The value of an </a:t>
            </a:r>
            <a:r>
              <a:rPr lang="en-US" i="1" dirty="0"/>
              <a:t>uninitialized</a:t>
            </a:r>
            <a:r>
              <a:rPr lang="en-US" dirty="0"/>
              <a:t> channel is </a:t>
            </a:r>
            <a:r>
              <a:rPr lang="en-US" i="1" dirty="0"/>
              <a:t>nil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4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 Communicating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0" y="3284365"/>
            <a:ext cx="63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1271" y="2844852"/>
            <a:ext cx="95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4584" y="2051581"/>
            <a:ext cx="9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cxnSp>
        <p:nvCxnSpPr>
          <p:cNvPr id="17" name="Elbow Connector 16"/>
          <p:cNvCxnSpPr>
            <a:stCxn id="11" idx="3"/>
            <a:endCxn id="12" idx="1"/>
          </p:cNvCxnSpPr>
          <p:nvPr/>
        </p:nvCxnSpPr>
        <p:spPr>
          <a:xfrm flipV="1">
            <a:off x="3172275" y="3029518"/>
            <a:ext cx="2418996" cy="439513"/>
          </a:xfrm>
          <a:prstGeom prst="bentConnector3">
            <a:avLst>
              <a:gd name="adj1" fmla="val 60215"/>
            </a:avLst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Goroutine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Send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76710" y="3284364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1476" y="2859107"/>
            <a:ext cx="25284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4972" y="2859108"/>
            <a:ext cx="344114" cy="790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143174" y="3284365"/>
            <a:ext cx="281574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9943" y="2859108"/>
            <a:ext cx="241349" cy="3648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6894" y="3284365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1966" y="2859108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35177" y="5149067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04999" y="2965311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3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on Receive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5318" y="2965311"/>
            <a:ext cx="1563028" cy="10056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6542426" y="2528560"/>
            <a:ext cx="1563028" cy="1005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476710" y="2810149"/>
            <a:ext cx="3884583" cy="4137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476710" y="3284365"/>
            <a:ext cx="3884583" cy="413765"/>
          </a:xfrm>
          <a:prstGeom prst="bentConnector3">
            <a:avLst>
              <a:gd name="adj1" fmla="val 612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584" y="205158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Buffered Channel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04628" y="5103315"/>
            <a:ext cx="1563028" cy="10056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4740902" y="4623575"/>
            <a:ext cx="1563028" cy="100567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Goroutine</a:t>
            </a:r>
            <a:r>
              <a:rPr lang="en-US" sz="1400" dirty="0"/>
              <a:t> 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3786020" y="4948153"/>
            <a:ext cx="790184" cy="413766"/>
          </a:xfrm>
          <a:prstGeom prst="bentConnector3">
            <a:avLst>
              <a:gd name="adj1" fmla="val 296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3786020" y="5422369"/>
            <a:ext cx="790184" cy="413766"/>
          </a:xfrm>
          <a:prstGeom prst="bentConnector3">
            <a:avLst>
              <a:gd name="adj1" fmla="val 805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6020" y="4146596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Un-buffered Channel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8858" y="4706569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38990" y="2574312"/>
            <a:ext cx="0" cy="95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206500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Send-only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58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Send-only Channels</a:t>
            </a:r>
          </a:p>
          <a:p>
            <a:r>
              <a:rPr lang="en-US" dirty="0" smtClean="0"/>
              <a:t>Playing with Send-only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7362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&lt;-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i="1" u="sng" baseline="0" dirty="0" smtClean="0"/>
                        <a:t>only</a:t>
                      </a:r>
                      <a:r>
                        <a:rPr lang="en-US" b="1" baseline="0" dirty="0" smtClean="0"/>
                        <a:t> sending of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Receive-only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4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Receive-</a:t>
            </a:r>
            <a:r>
              <a:rPr lang="en-US" dirty="0" smtClean="0"/>
              <a:t>only Channels</a:t>
            </a:r>
          </a:p>
          <a:p>
            <a:r>
              <a:rPr lang="en-US" dirty="0" smtClean="0"/>
              <a:t>Playing with Receive-only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Channels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9315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sending</a:t>
                      </a:r>
                      <a:r>
                        <a:rPr lang="en-US" baseline="0" dirty="0" smtClean="0"/>
                        <a:t> and receiving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only</a:t>
                      </a:r>
                      <a:r>
                        <a:rPr lang="en-US" baseline="0" dirty="0" smtClean="0"/>
                        <a:t> sending of values of type 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&lt;-</a:t>
                      </a:r>
                      <a:r>
                        <a:rPr lang="en-US" b="1" dirty="0" err="1" smtClean="0"/>
                        <a:t>chan</a:t>
                      </a:r>
                      <a:r>
                        <a:rPr lang="en-US" b="1" dirty="0" smtClean="0"/>
                        <a:t> 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Allows </a:t>
                      </a:r>
                      <a:r>
                        <a:rPr lang="en-US" b="1" i="1" u="sng" dirty="0" smtClean="0"/>
                        <a:t>only</a:t>
                      </a:r>
                      <a:r>
                        <a:rPr lang="en-US" b="1" dirty="0" smtClean="0"/>
                        <a:t> receiving values of type 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 Returning Channels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6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That Returns a Channel</a:t>
            </a:r>
          </a:p>
          <a:p>
            <a:pPr lvl="1"/>
            <a:r>
              <a:rPr lang="en-US" dirty="0" smtClean="0"/>
              <a:t>Producer function creates and return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Associativity of &lt;-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1996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74"/>
                <a:gridCol w="3982274"/>
                <a:gridCol w="36184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</a:t>
                      </a:r>
                      <a:r>
                        <a:rPr lang="en-US" baseline="0" dirty="0" smtClean="0"/>
                        <a:t>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&lt;-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baseline="0" dirty="0" smtClean="0"/>
                        <a:t> (&lt;-</a:t>
                      </a:r>
                      <a:r>
                        <a:rPr lang="en-US" baseline="0" dirty="0" err="1" smtClean="0"/>
                        <a:t>chan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(&lt;-</a:t>
                      </a:r>
                      <a:r>
                        <a:rPr lang="en-US" dirty="0" err="1" smtClean="0"/>
                        <a:t>chan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7670" y="4189364"/>
            <a:ext cx="34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associates to the leftmost ‘</a:t>
            </a:r>
            <a:r>
              <a:rPr lang="en-US" dirty="0" err="1" smtClean="0"/>
              <a:t>chan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Stuff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8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channel to send a string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Golang</a:t>
            </a:r>
            <a:r>
              <a:rPr lang="en-US" dirty="0" smtClean="0"/>
              <a:t> standard ‘time’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572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How to choose a channel?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Single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>
            <a:off x="3910611" y="2479727"/>
            <a:ext cx="1410821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3312959" y="2870616"/>
            <a:ext cx="281575" cy="913729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3910611" y="3327480"/>
            <a:ext cx="1410821" cy="1"/>
          </a:xfrm>
          <a:prstGeom prst="straightConnector1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4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767161"/>
            <a:ext cx="152400" cy="218375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19686" y="3779500"/>
            <a:ext cx="152400" cy="218375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62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494079"/>
            <a:ext cx="203876" cy="5747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847636"/>
            <a:ext cx="152400" cy="137902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482963"/>
            <a:ext cx="244101" cy="246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3804333"/>
            <a:ext cx="169156" cy="198116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154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3312959" y="2022862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3312959" y="2531559"/>
            <a:ext cx="281575" cy="9137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3312959" y="3040256"/>
            <a:ext cx="281575" cy="91372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3312959" y="3548953"/>
            <a:ext cx="281575" cy="91372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340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70340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0340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70340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496578" y="2390638"/>
            <a:ext cx="5746" cy="167804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2086" y="2494079"/>
            <a:ext cx="649346" cy="0"/>
          </a:xfrm>
          <a:prstGeom prst="straightConnector1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72086" y="2985536"/>
            <a:ext cx="649346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72086" y="3482963"/>
            <a:ext cx="649346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72086" y="3988899"/>
            <a:ext cx="649346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9686" y="2281450"/>
            <a:ext cx="152400" cy="218375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19686" y="2985536"/>
            <a:ext cx="203876" cy="1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19686" y="3264833"/>
            <a:ext cx="152400" cy="218375"/>
          </a:xfrm>
          <a:prstGeom prst="line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02930" y="4002446"/>
            <a:ext cx="203876" cy="1"/>
          </a:xfrm>
          <a:prstGeom prst="line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6578" y="3206897"/>
            <a:ext cx="64934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344054" y="3051511"/>
            <a:ext cx="172393" cy="304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73911" y="3015713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1736" y="3051500"/>
            <a:ext cx="172393" cy="304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7122" y="266073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3643" y="4925079"/>
            <a:ext cx="54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‘select’ uniformly picks one of the channels that is </a:t>
            </a:r>
            <a:r>
              <a:rPr lang="en-US" b="1" i="1" dirty="0" smtClean="0"/>
              <a:t>ready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7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More Channel Selection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60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‘select’ keyword to pick a channel</a:t>
            </a:r>
          </a:p>
          <a:p>
            <a:pPr lvl="1"/>
            <a:r>
              <a:rPr lang="en-US" dirty="0" smtClean="0"/>
              <a:t>One way to implement ‘timeout’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Ch.7 : Channels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734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wrap up</a:t>
            </a:r>
            <a:endParaRPr lang="en-US" dirty="0"/>
          </a:p>
          <a:p>
            <a:pPr lvl="1"/>
            <a:r>
              <a:rPr lang="en-US" dirty="0" smtClean="0"/>
              <a:t>Testing for a closed channel</a:t>
            </a:r>
          </a:p>
          <a:p>
            <a:pPr lvl="1"/>
            <a:r>
              <a:rPr lang="en-US" dirty="0" smtClean="0"/>
              <a:t>Using ‘default’ case with ‘select’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46761"/>
            <a:ext cx="749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spec#Channel_types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‘go’ Statements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47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‘go’ statement</a:t>
            </a:r>
          </a:p>
          <a:p>
            <a:pPr lvl="1"/>
            <a:r>
              <a:rPr lang="en-US" dirty="0" smtClean="0"/>
              <a:t>Works on methods</a:t>
            </a:r>
          </a:p>
          <a:p>
            <a:pPr lvl="1"/>
            <a:r>
              <a:rPr lang="en-US" dirty="0" smtClean="0"/>
              <a:t>Works with function</a:t>
            </a:r>
          </a:p>
          <a:p>
            <a:pPr lvl="1"/>
            <a:r>
              <a:rPr lang="en-US" dirty="0" smtClean="0"/>
              <a:t>Works with function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981486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617742"/>
                <a:gridCol w="4611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</a:t>
                      </a:r>
                      <a:r>
                        <a:rPr lang="en-US" dirty="0" err="1" smtClean="0">
                          <a:hlinkClick r:id="rId2"/>
                        </a:rPr>
                        <a:t>golang.org</a:t>
                      </a:r>
                      <a:r>
                        <a:rPr lang="en-US" dirty="0" smtClean="0">
                          <a:hlinkClick r:id="rId2"/>
                        </a:rPr>
                        <a:t>/ref/</a:t>
                      </a:r>
                      <a:r>
                        <a:rPr lang="en-US" dirty="0" err="1" smtClean="0">
                          <a:hlinkClick r:id="rId2"/>
                        </a:rPr>
                        <a:t>spec#Go_statements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https://</a:t>
                      </a:r>
                      <a:r>
                        <a:rPr lang="en-US" dirty="0" err="1" smtClean="0">
                          <a:hlinkClick r:id="rId6"/>
                        </a:rPr>
                        <a:t>www.youtube.com</a:t>
                      </a:r>
                      <a:r>
                        <a:rPr lang="en-US" dirty="0" smtClean="0">
                          <a:hlinkClick r:id="rId6"/>
                        </a:rPr>
                        <a:t>/</a:t>
                      </a:r>
                      <a:r>
                        <a:rPr lang="en-US" dirty="0" err="1" smtClean="0">
                          <a:hlinkClick r:id="rId6"/>
                        </a:rPr>
                        <a:t>watch?v</a:t>
                      </a:r>
                      <a:r>
                        <a:rPr lang="en-US" dirty="0" smtClean="0">
                          <a:hlinkClick r:id="rId6"/>
                        </a:rPr>
                        <a:t>=</a:t>
                      </a:r>
                      <a:r>
                        <a:rPr lang="en-US" dirty="0" err="1" smtClean="0">
                          <a:hlinkClick r:id="rId6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 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67917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1596019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69558" y="3704501"/>
            <a:ext cx="3029040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7917" y="6119394"/>
            <a:ext cx="4930681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7353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97651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21764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587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6998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95750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72263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4877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25289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Concurrent: Producer &amp; Consumer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1728" y="2266754"/>
            <a:ext cx="18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channel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1750627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4467" y="2266754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Produce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3985634" y="2572454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32409" y="3029319"/>
            <a:ext cx="737148" cy="0"/>
          </a:xfrm>
          <a:prstGeom prst="straightConnector1">
            <a:avLst/>
          </a:prstGeom>
          <a:ln w="57150" cmpd="sng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55740" y="2266754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Consume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5561279" y="2571779"/>
            <a:ext cx="281575" cy="913729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58931" y="3028644"/>
            <a:ext cx="737148" cy="0"/>
          </a:xfrm>
          <a:prstGeom prst="straightConnector1">
            <a:avLst/>
          </a:prstGeom>
          <a:ln w="57150" cmpd="sng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20376" y="3704501"/>
            <a:ext cx="305621" cy="2988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97746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92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20376" y="6119394"/>
            <a:ext cx="5024374" cy="6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90534" y="618309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72750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5248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1497" y="3704501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8999" y="3707482"/>
            <a:ext cx="274741" cy="2988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444236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5489" y="3707482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331738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387987" y="3704501"/>
            <a:ext cx="525512" cy="298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7746" y="4142986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1497" y="4159551"/>
            <a:ext cx="872002" cy="679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1018" y="415955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6238" y="415955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goroutine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Context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5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 ‘</a:t>
            </a:r>
            <a:r>
              <a:rPr lang="en-US" dirty="0" err="1" smtClean="0"/>
              <a:t>goroutine</a:t>
            </a:r>
            <a:r>
              <a:rPr lang="en-US" dirty="0" smtClean="0"/>
              <a:t>’ does?</a:t>
            </a:r>
          </a:p>
          <a:p>
            <a:pPr lvl="1"/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endParaRPr lang="en-US" dirty="0" smtClean="0"/>
          </a:p>
          <a:p>
            <a:pPr lvl="1"/>
            <a:r>
              <a:rPr lang="en-US" dirty="0" smtClean="0"/>
              <a:t>When does my program end?</a:t>
            </a:r>
          </a:p>
          <a:p>
            <a:pPr lvl="1"/>
            <a:r>
              <a:rPr lang="en-US" dirty="0" smtClean="0"/>
              <a:t>How many </a:t>
            </a:r>
            <a:r>
              <a:rPr lang="en-US" dirty="0" err="1" smtClean="0"/>
              <a:t>goroutine</a:t>
            </a:r>
            <a:r>
              <a:rPr lang="en-US" dirty="0" smtClean="0"/>
              <a:t> can one program have?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‘main()’ 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rgbClr val="000090"/>
                </a:solidFill>
              </a:rPr>
              <a:t>Your Program </a:t>
            </a:r>
            <a:r>
              <a:rPr lang="en-US" sz="4000" dirty="0" smtClean="0"/>
              <a:t>ends, when ‘</a:t>
            </a:r>
            <a:r>
              <a:rPr lang="en-US" sz="4000" b="1" i="1" dirty="0" smtClean="0">
                <a:solidFill>
                  <a:srgbClr val="008000"/>
                </a:solidFill>
              </a:rPr>
              <a:t>main</a:t>
            </a:r>
            <a:r>
              <a:rPr lang="en-US" sz="4000" dirty="0" smtClean="0"/>
              <a:t>()’ </a:t>
            </a:r>
            <a:r>
              <a:rPr lang="en-US" sz="4000" i="1" dirty="0" smtClean="0">
                <a:solidFill>
                  <a:srgbClr val="FF0000"/>
                </a:solidFill>
              </a:rPr>
              <a:t>ends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or </a:t>
            </a:r>
            <a:r>
              <a:rPr lang="en-US" sz="4000" i="1" dirty="0" smtClean="0">
                <a:solidFill>
                  <a:srgbClr val="FF0000"/>
                </a:solidFill>
              </a:rPr>
              <a:t>completes</a:t>
            </a:r>
            <a:r>
              <a:rPr lang="en-US" sz="4000" dirty="0" smtClean="0"/>
              <a:t>.</a:t>
            </a:r>
          </a:p>
          <a:p>
            <a:pPr lvl="1"/>
            <a:r>
              <a:rPr lang="en-US" sz="3600" dirty="0" smtClean="0"/>
              <a:t>Which also means that </a:t>
            </a:r>
            <a:r>
              <a:rPr lang="en-US" sz="3600" b="1" i="1" u="sng" dirty="0" smtClean="0">
                <a:solidFill>
                  <a:srgbClr val="FF0000"/>
                </a:solidFill>
              </a:rPr>
              <a:t>all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/>
              <a:t>goroutines</a:t>
            </a:r>
            <a:r>
              <a:rPr lang="en-US" sz="3600" dirty="0" smtClean="0"/>
              <a:t> also </a:t>
            </a:r>
            <a:r>
              <a:rPr lang="en-US" sz="3600" b="1" i="1" dirty="0" smtClean="0">
                <a:solidFill>
                  <a:srgbClr val="FF0000"/>
                </a:solidFill>
              </a:rPr>
              <a:t>ends</a:t>
            </a:r>
            <a:r>
              <a:rPr lang="en-US" sz="3600" dirty="0" smtClean="0"/>
              <a:t> or get </a:t>
            </a:r>
            <a:r>
              <a:rPr lang="en-US" sz="3600" b="1" i="1" dirty="0" smtClean="0">
                <a:solidFill>
                  <a:srgbClr val="FF0000"/>
                </a:solidFill>
              </a:rPr>
              <a:t>killed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68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stCxn id="16" idx="2"/>
          </p:cNvCxnSpPr>
          <p:nvPr/>
        </p:nvCxnSpPr>
        <p:spPr>
          <a:xfrm>
            <a:off x="6462603" y="2986492"/>
            <a:ext cx="35139" cy="3221851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10612" y="256540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80401" y="3197035"/>
            <a:ext cx="977987" cy="250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80402" y="3197035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2905" y="1767499"/>
            <a:ext cx="743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gorountine</a:t>
            </a:r>
            <a:r>
              <a:rPr lang="en-US" dirty="0" smtClean="0"/>
              <a:t> is responsible for managing the </a:t>
            </a:r>
            <a:r>
              <a:rPr lang="en-US" b="1" i="1" dirty="0" smtClean="0"/>
              <a:t>execution</a:t>
            </a:r>
            <a:r>
              <a:rPr lang="en-US" b="1" dirty="0" smtClean="0"/>
              <a:t> </a:t>
            </a:r>
            <a:r>
              <a:rPr lang="en-US" b="1" i="1" dirty="0" smtClean="0"/>
              <a:t>context</a:t>
            </a:r>
            <a:r>
              <a:rPr lang="en-US" b="1" dirty="0" smtClean="0"/>
              <a:t> </a:t>
            </a:r>
            <a:r>
              <a:rPr lang="en-US" dirty="0" smtClean="0"/>
              <a:t>of a function.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53" y="2565400"/>
            <a:ext cx="3185890" cy="1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10" idx="0"/>
          </p:cNvCxnSpPr>
          <p:nvPr/>
        </p:nvCxnSpPr>
        <p:spPr>
          <a:xfrm rot="16200000" flipH="1">
            <a:off x="6135466" y="1940441"/>
            <a:ext cx="1077398" cy="1188301"/>
          </a:xfrm>
          <a:prstGeom prst="bentConnector3">
            <a:avLst>
              <a:gd name="adj1" fmla="val 64305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8" idx="2"/>
            <a:endCxn id="20" idx="0"/>
          </p:cNvCxnSpPr>
          <p:nvPr/>
        </p:nvCxnSpPr>
        <p:spPr>
          <a:xfrm rot="5400000">
            <a:off x="6211567" y="3579472"/>
            <a:ext cx="931991" cy="1181509"/>
          </a:xfrm>
          <a:prstGeom prst="bentConnector3">
            <a:avLst>
              <a:gd name="adj1" fmla="val 2420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2006" y="3068172"/>
            <a:ext cx="1072619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2006" y="3073291"/>
            <a:ext cx="10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6"/>
            <a:ext cx="977987" cy="200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7814" y="463622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4" y="1581042"/>
            <a:ext cx="4062173" cy="2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6333062" y="1742846"/>
            <a:ext cx="851143" cy="1357236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  <a:endCxn id="20" idx="0"/>
          </p:cNvCxnSpPr>
          <p:nvPr/>
        </p:nvCxnSpPr>
        <p:spPr>
          <a:xfrm rot="5400000">
            <a:off x="6316713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509" y="2847036"/>
            <a:ext cx="1177484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8509" y="2852155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28024" y="1574801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97813" y="2206435"/>
            <a:ext cx="977987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7814" y="2206436"/>
            <a:ext cx="9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91021" y="586309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5302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5302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6882790" y="3169312"/>
            <a:ext cx="240678" cy="868244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6575800" y="3976546"/>
            <a:ext cx="868244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94" y="1574801"/>
            <a:ext cx="4105236" cy="3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59129" y="1720658"/>
            <a:ext cx="851143" cy="140161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5" idx="2"/>
          </p:cNvCxnSpPr>
          <p:nvPr/>
        </p:nvCxnSpPr>
        <p:spPr>
          <a:xfrm rot="5400000">
            <a:off x="5264968" y="4735761"/>
            <a:ext cx="890633" cy="1364030"/>
          </a:xfrm>
          <a:prstGeom prst="bentConnector3">
            <a:avLst>
              <a:gd name="adj1" fmla="val 28541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4" y="2847036"/>
            <a:ext cx="1177484" cy="6360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5"/>
            <a:ext cx="1215233" cy="324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557" y="4336401"/>
            <a:ext cx="1177484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3557" y="4336401"/>
            <a:ext cx="117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68170" y="3206437"/>
            <a:ext cx="240678" cy="79399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4" idx="0"/>
          </p:cNvCxnSpPr>
          <p:nvPr/>
        </p:nvCxnSpPr>
        <p:spPr>
          <a:xfrm>
            <a:off x="5591511" y="3976546"/>
            <a:ext cx="800788" cy="359855"/>
          </a:xfrm>
          <a:prstGeom prst="bentConnector2">
            <a:avLst/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3" y="1574801"/>
            <a:ext cx="3588560" cy="3246375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7100511" y="4688775"/>
            <a:ext cx="1515705" cy="6794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5" y="3513228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2977" y="4336401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09769" y="433640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72767" y="5450025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974248" y="3165066"/>
            <a:ext cx="880718" cy="348162"/>
          </a:xfrm>
          <a:prstGeom prst="bentConnector2">
            <a:avLst/>
          </a:prstGeom>
          <a:ln w="57150" cmpd="sng"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endCxn id="42" idx="0"/>
          </p:cNvCxnSpPr>
          <p:nvPr/>
        </p:nvCxnSpPr>
        <p:spPr>
          <a:xfrm rot="5400000">
            <a:off x="4565248" y="5831868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5632556" y="5262982"/>
            <a:ext cx="1525192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2" idx="2"/>
            <a:endCxn id="8" idx="0"/>
          </p:cNvCxnSpPr>
          <p:nvPr/>
        </p:nvCxnSpPr>
        <p:spPr>
          <a:xfrm rot="16200000" flipH="1">
            <a:off x="5280259" y="1699528"/>
            <a:ext cx="579876" cy="1172605"/>
          </a:xfrm>
          <a:prstGeom prst="bentConnector3">
            <a:avLst>
              <a:gd name="adj1" fmla="val 61695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763" y="257576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6279" y="1574801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76278" y="2206434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76279" y="2206436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9276" y="586925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906" y="4783138"/>
            <a:ext cx="1240411" cy="636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09906" y="4783138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26" name="Elbow Connector 25"/>
          <p:cNvCxnSpPr>
            <a:stCxn id="8" idx="2"/>
          </p:cNvCxnSpPr>
          <p:nvPr/>
        </p:nvCxnSpPr>
        <p:spPr>
          <a:xfrm rot="5400000">
            <a:off x="5800026" y="2750779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7082724" y="5275804"/>
            <a:ext cx="1544487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0297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09326" y="4780482"/>
            <a:ext cx="1303982" cy="6360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16118" y="4780482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65973" y="6048048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3"/>
            <a:endCxn id="22" idx="0"/>
          </p:cNvCxnSpPr>
          <p:nvPr/>
        </p:nvCxnSpPr>
        <p:spPr>
          <a:xfrm>
            <a:off x="6516237" y="2767530"/>
            <a:ext cx="1338730" cy="1314939"/>
          </a:xfrm>
          <a:prstGeom prst="bentConnector2">
            <a:avLst/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336" y="408246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02983" y="6028753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09907" y="3375513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2" name="Elbow Connector 51"/>
          <p:cNvCxnSpPr>
            <a:stCxn id="51" idx="2"/>
          </p:cNvCxnSpPr>
          <p:nvPr/>
        </p:nvCxnSpPr>
        <p:spPr>
          <a:xfrm rot="5400000">
            <a:off x="5813170" y="3550523"/>
            <a:ext cx="147963" cy="564986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51" idx="3"/>
            <a:endCxn id="34" idx="0"/>
          </p:cNvCxnSpPr>
          <p:nvPr/>
        </p:nvCxnSpPr>
        <p:spPr>
          <a:xfrm flipH="1">
            <a:off x="6398327" y="3567274"/>
            <a:ext cx="131054" cy="515195"/>
          </a:xfrm>
          <a:prstGeom prst="bentConnector4">
            <a:avLst>
              <a:gd name="adj1" fmla="val -174432"/>
              <a:gd name="adj2" fmla="val 68611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51" idx="0"/>
          </p:cNvCxnSpPr>
          <p:nvPr/>
        </p:nvCxnSpPr>
        <p:spPr>
          <a:xfrm>
            <a:off x="5604658" y="3224393"/>
            <a:ext cx="564986" cy="151120"/>
          </a:xfrm>
          <a:prstGeom prst="bentConnector2">
            <a:avLst/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" y="1574801"/>
            <a:ext cx="4082097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12" idx="2"/>
            <a:endCxn id="42" idx="0"/>
          </p:cNvCxnSpPr>
          <p:nvPr/>
        </p:nvCxnSpPr>
        <p:spPr>
          <a:xfrm rot="5400000">
            <a:off x="1894989" y="5881257"/>
            <a:ext cx="1332849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56972" y="4796916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0621" y="5422459"/>
            <a:ext cx="1215233" cy="74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72" y="5422459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13619" y="6163251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4123472" y="5708670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55977" y="4803082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185" y="5441009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5977" y="5441008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125435" y="6199626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5632" y="4303300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5253167" y="4432769"/>
            <a:ext cx="492465" cy="1197317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3"/>
          </p:cNvCxnSpPr>
          <p:nvPr/>
        </p:nvCxnSpPr>
        <p:spPr>
          <a:xfrm flipH="1">
            <a:off x="7343494" y="4432769"/>
            <a:ext cx="6351" cy="1195562"/>
          </a:xfrm>
          <a:prstGeom prst="bentConnector3">
            <a:avLst>
              <a:gd name="adj1" fmla="val -3599433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Execution Context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692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scope of a ‘</a:t>
            </a:r>
            <a:r>
              <a:rPr lang="en-US" dirty="0" err="1" smtClean="0"/>
              <a:t>goroutine</a:t>
            </a:r>
            <a:r>
              <a:rPr lang="en-US" dirty="0" smtClean="0"/>
              <a:t>’ context?</a:t>
            </a:r>
          </a:p>
          <a:p>
            <a:pPr lvl="1"/>
            <a:r>
              <a:rPr lang="en-US" dirty="0" smtClean="0"/>
              <a:t>All functions are invoked in the context of the caller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/>
          <p:nvPr/>
        </p:nvCxnSpPr>
        <p:spPr>
          <a:xfrm rot="5400000">
            <a:off x="2626650" y="5800512"/>
            <a:ext cx="843642" cy="635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5400000">
            <a:off x="3202346" y="4740014"/>
            <a:ext cx="2508416" cy="635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of a </a:t>
            </a:r>
            <a:r>
              <a:rPr lang="en-US" dirty="0" err="1" smtClean="0"/>
              <a:t>goroutine</a:t>
            </a:r>
            <a:r>
              <a:rPr lang="en-US" dirty="0"/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0282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37681" y="1543445"/>
            <a:ext cx="121523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7680" y="2175078"/>
            <a:ext cx="1215233" cy="381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37681" y="2175080"/>
            <a:ext cx="12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600678" y="583790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1308" y="3797756"/>
            <a:ext cx="1240411" cy="1590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5400000">
            <a:off x="4652514" y="4752836"/>
            <a:ext cx="2527711" cy="1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437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70728" y="3795100"/>
            <a:ext cx="1303982" cy="1590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27375" y="6016692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8" idx="2"/>
            <a:endCxn id="22" idx="0"/>
          </p:cNvCxnSpPr>
          <p:nvPr/>
        </p:nvCxnSpPr>
        <p:spPr>
          <a:xfrm rot="16200000" flipH="1">
            <a:off x="5680985" y="2832505"/>
            <a:ext cx="464418" cy="6350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07738" y="3067889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goroutine2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964385" y="5997397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4901" y="6256864"/>
            <a:ext cx="977986" cy="4562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99993" y="2219949"/>
            <a:ext cx="719474" cy="383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go()</a:t>
            </a:r>
            <a:endParaRPr lang="en-US" dirty="0"/>
          </a:p>
        </p:txBody>
      </p:sp>
      <p:cxnSp>
        <p:nvCxnSpPr>
          <p:cNvPr id="53" name="Elbow Connector 52"/>
          <p:cNvCxnSpPr>
            <a:stCxn id="51" idx="2"/>
            <a:endCxn id="34" idx="0"/>
          </p:cNvCxnSpPr>
          <p:nvPr/>
        </p:nvCxnSpPr>
        <p:spPr>
          <a:xfrm rot="5400000">
            <a:off x="4227521" y="2835680"/>
            <a:ext cx="464418" cy="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A6A6A6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2493" r="-32493"/>
          <a:stretch>
            <a:fillRect/>
          </a:stretch>
        </p:blipFill>
        <p:spPr>
          <a:xfrm>
            <a:off x="130175" y="141288"/>
            <a:ext cx="8894763" cy="6565900"/>
          </a:xfrm>
        </p:spPr>
      </p:pic>
    </p:spTree>
    <p:extLst>
      <p:ext uri="{BB962C8B-B14F-4D97-AF65-F5344CB8AC3E}">
        <p14:creationId xmlns:p14="http://schemas.microsoft.com/office/powerpoint/2010/main" val="40743776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069244" y="6550857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298" y="1811952"/>
            <a:ext cx="2490595" cy="2206524"/>
            <a:chOff x="178781" y="1812565"/>
            <a:chExt cx="2490595" cy="2206524"/>
          </a:xfrm>
        </p:grpSpPr>
        <p:sp>
          <p:nvSpPr>
            <p:cNvPr id="12" name="Rectangle 11"/>
            <p:cNvSpPr/>
            <p:nvPr/>
          </p:nvSpPr>
          <p:spPr>
            <a:xfrm>
              <a:off x="178781" y="1812565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572" y="2189066"/>
              <a:ext cx="1215233" cy="1575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572" y="2200892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ain()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781" y="1819734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44495" y="2675693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call in the Context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298" y="1811952"/>
            <a:ext cx="2490595" cy="2206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089" y="2188453"/>
            <a:ext cx="1215233" cy="157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089" y="2200279"/>
            <a:ext cx="12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ain()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298" y="1819121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goroutine1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10012" y="2675080"/>
            <a:ext cx="1215233" cy="431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aFunc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3145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02604" y="1818004"/>
            <a:ext cx="2490595" cy="2206524"/>
            <a:chOff x="3047230" y="1818004"/>
            <a:chExt cx="2490595" cy="2206524"/>
          </a:xfrm>
        </p:grpSpPr>
        <p:sp>
          <p:nvSpPr>
            <p:cNvPr id="38" name="Rectangle 37"/>
            <p:cNvSpPr/>
            <p:nvPr/>
          </p:nvSpPr>
          <p:spPr>
            <a:xfrm>
              <a:off x="3047230" y="1818004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45021" y="2194505"/>
              <a:ext cx="1215233" cy="15759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5021" y="2206331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foo()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7230" y="1825173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2944" y="2681132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0910" y="1811952"/>
            <a:ext cx="2490595" cy="2206524"/>
            <a:chOff x="5915679" y="1823443"/>
            <a:chExt cx="2490595" cy="2206524"/>
          </a:xfrm>
        </p:grpSpPr>
        <p:sp>
          <p:nvSpPr>
            <p:cNvPr id="46" name="Rectangle 45"/>
            <p:cNvSpPr/>
            <p:nvPr/>
          </p:nvSpPr>
          <p:spPr>
            <a:xfrm>
              <a:off x="5915679" y="1823443"/>
              <a:ext cx="2490595" cy="22065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13470" y="2199944"/>
              <a:ext cx="1215233" cy="15759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13470" y="2211770"/>
              <a:ext cx="121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hoo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15679" y="1830612"/>
              <a:ext cx="249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goroutine</a:t>
              </a:r>
              <a:r>
                <a:rPr lang="en-US" dirty="0"/>
                <a:t>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81393" y="2686571"/>
              <a:ext cx="1215233" cy="4315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aFunc</a:t>
              </a:r>
              <a:r>
                <a:rPr lang="en-US" dirty="0" smtClean="0"/>
                <a:t>()</a:t>
              </a:r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14383" y="3055988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671786" y="3041349"/>
            <a:ext cx="850748" cy="275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Generators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04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generator?</a:t>
            </a:r>
          </a:p>
          <a:p>
            <a:pPr lvl="1"/>
            <a:r>
              <a:rPr lang="en-US" dirty="0" smtClean="0"/>
              <a:t>A function that launches a go routine to produce data on a channel it returns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stCxn id="34" idx="2"/>
            <a:endCxn id="37" idx="0"/>
          </p:cNvCxnSpPr>
          <p:nvPr/>
        </p:nvCxnSpPr>
        <p:spPr>
          <a:xfrm rot="16200000" flipH="1">
            <a:off x="6226623" y="5702198"/>
            <a:ext cx="956157" cy="11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Generator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03083" y="5443665"/>
            <a:ext cx="1240411" cy="3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03083" y="5443665"/>
            <a:ext cx="12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  <a:endCxn id="32" idx="0"/>
          </p:cNvCxnSpPr>
          <p:nvPr/>
        </p:nvCxnSpPr>
        <p:spPr>
          <a:xfrm rot="16200000" flipH="1">
            <a:off x="2154340" y="5708273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86845" y="4802685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80053" y="5440612"/>
            <a:ext cx="1303982" cy="3781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86845" y="5440611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56303" y="6199229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6" y="1161662"/>
            <a:ext cx="4217205" cy="30614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2655" y="4803083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15763" y="6180332"/>
            <a:ext cx="977986" cy="2370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0157" y="5026889"/>
            <a:ext cx="1604213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  <a:endCxn id="19" idx="1"/>
          </p:cNvCxnSpPr>
          <p:nvPr/>
        </p:nvCxnSpPr>
        <p:spPr>
          <a:xfrm flipV="1">
            <a:off x="3284035" y="5156358"/>
            <a:ext cx="686122" cy="47333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3"/>
            <a:endCxn id="24" idx="1"/>
          </p:cNvCxnSpPr>
          <p:nvPr/>
        </p:nvCxnSpPr>
        <p:spPr>
          <a:xfrm>
            <a:off x="5574370" y="5156358"/>
            <a:ext cx="528713" cy="47197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cxnSp>
        <p:nvCxnSpPr>
          <p:cNvPr id="17" name="Elbow Connector 16"/>
          <p:cNvCxnSpPr>
            <a:stCxn id="22" idx="2"/>
          </p:cNvCxnSpPr>
          <p:nvPr/>
        </p:nvCxnSpPr>
        <p:spPr>
          <a:xfrm rot="16200000" flipH="1">
            <a:off x="4164078" y="3941478"/>
            <a:ext cx="975452" cy="6460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A6A6A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96583" y="3035890"/>
            <a:ext cx="1303982" cy="4210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goroutine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9791" y="3673817"/>
            <a:ext cx="1303982" cy="3781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73731" y="2711396"/>
            <a:ext cx="1265146" cy="2589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/>
          <p:cNvCxnSpPr>
            <a:stCxn id="23" idx="3"/>
          </p:cNvCxnSpPr>
          <p:nvPr/>
        </p:nvCxnSpPr>
        <p:spPr>
          <a:xfrm flipV="1">
            <a:off x="5293773" y="2821968"/>
            <a:ext cx="679958" cy="1040926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00267" y="2154267"/>
            <a:ext cx="1303982" cy="1916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0268" y="2160255"/>
            <a:ext cx="13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14" name="Elbow Connector 13"/>
          <p:cNvCxnSpPr>
            <a:endCxn id="19" idx="0"/>
          </p:cNvCxnSpPr>
          <p:nvPr/>
        </p:nvCxnSpPr>
        <p:spPr>
          <a:xfrm>
            <a:off x="3504249" y="2339223"/>
            <a:ext cx="3102055" cy="372173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2" idx="0"/>
          </p:cNvCxnSpPr>
          <p:nvPr/>
        </p:nvCxnSpPr>
        <p:spPr>
          <a:xfrm>
            <a:off x="3504249" y="2692499"/>
            <a:ext cx="1144325" cy="34339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 : </a:t>
            </a:r>
            <a:r>
              <a:rPr lang="en-US" dirty="0" err="1" smtClean="0"/>
              <a:t>goroutine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80943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Generator Diagram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7263" r="-3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340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Generators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1417638"/>
            <a:ext cx="1880911" cy="180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14" y="3245161"/>
            <a:ext cx="1880911" cy="1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Fan-In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Ch.8 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3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‘Fan-In’?</a:t>
            </a:r>
          </a:p>
          <a:p>
            <a:pPr lvl="1"/>
            <a:r>
              <a:rPr lang="en-US" dirty="0" smtClean="0"/>
              <a:t>A mechanism to multiplex multiple inputs into usually one output.</a:t>
            </a:r>
          </a:p>
          <a:p>
            <a:pPr lvl="2"/>
            <a:r>
              <a:rPr lang="en-US" dirty="0" smtClean="0"/>
              <a:t>Could also be less outputs than 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Diagram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6616" y="2025306"/>
            <a:ext cx="1852574" cy="511682"/>
            <a:chOff x="1118879" y="2025307"/>
            <a:chExt cx="1852574" cy="511682"/>
          </a:xfrm>
        </p:grpSpPr>
        <p:sp>
          <p:nvSpPr>
            <p:cNvPr id="5" name="Can 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riped Right Arrow 3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06616" y="2843546"/>
            <a:ext cx="1852574" cy="511682"/>
            <a:chOff x="1118879" y="2025307"/>
            <a:chExt cx="1852574" cy="511682"/>
          </a:xfrm>
        </p:grpSpPr>
        <p:sp>
          <p:nvSpPr>
            <p:cNvPr id="9" name="Can 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6616" y="3661786"/>
            <a:ext cx="1852574" cy="511682"/>
            <a:chOff x="1118879" y="2025307"/>
            <a:chExt cx="1852574" cy="511682"/>
          </a:xfrm>
        </p:grpSpPr>
        <p:sp>
          <p:nvSpPr>
            <p:cNvPr id="12" name="Can 11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6616" y="4480026"/>
            <a:ext cx="1852574" cy="511682"/>
            <a:chOff x="1118879" y="2025307"/>
            <a:chExt cx="1852574" cy="511682"/>
          </a:xfrm>
        </p:grpSpPr>
        <p:sp>
          <p:nvSpPr>
            <p:cNvPr id="15" name="Can 14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4142773" y="2151678"/>
            <a:ext cx="1146660" cy="2750649"/>
          </a:xfrm>
          <a:prstGeom prst="rightBrace">
            <a:avLst>
              <a:gd name="adj1" fmla="val 22850"/>
              <a:gd name="adj2" fmla="val 50000"/>
            </a:avLst>
          </a:prstGeom>
          <a:ln w="7620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53118" y="3276476"/>
            <a:ext cx="1852574" cy="511682"/>
            <a:chOff x="1118879" y="2025307"/>
            <a:chExt cx="1852574" cy="511682"/>
          </a:xfrm>
        </p:grpSpPr>
        <p:sp>
          <p:nvSpPr>
            <p:cNvPr id="19" name="Can 18"/>
            <p:cNvSpPr/>
            <p:nvPr/>
          </p:nvSpPr>
          <p:spPr>
            <a:xfrm rot="5400000">
              <a:off x="1553539" y="1590647"/>
              <a:ext cx="511682" cy="1381002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riped Right Arrow 19"/>
            <p:cNvSpPr/>
            <p:nvPr/>
          </p:nvSpPr>
          <p:spPr>
            <a:xfrm>
              <a:off x="2441276" y="2151679"/>
              <a:ext cx="530177" cy="295929"/>
            </a:xfrm>
            <a:prstGeom prst="stripedRightArrow">
              <a:avLst>
                <a:gd name="adj1" fmla="val 50000"/>
                <a:gd name="adj2" fmla="val 5161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0465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Fan-In: 4to1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1838059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3691147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2764603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55" y="4617691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85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279696" y="2258481"/>
            <a:ext cx="1668950" cy="1138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9696" y="3185025"/>
            <a:ext cx="1668950" cy="420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3279696" y="3797755"/>
            <a:ext cx="1668950" cy="31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3279696" y="3970380"/>
            <a:ext cx="1668950" cy="106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</p:cNvCxnSpPr>
          <p:nvPr/>
        </p:nvCxnSpPr>
        <p:spPr>
          <a:xfrm>
            <a:off x="5916526" y="3605446"/>
            <a:ext cx="1031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Daisy-Chain/Pipeline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</a:t>
            </a:r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.8 </a:t>
            </a:r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36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/>
              <a:t>‘Daisy Chaining’ or ‘Pipelining’?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method of linking </a:t>
            </a:r>
            <a:r>
              <a:rPr lang="en-US" dirty="0" err="1" smtClean="0"/>
              <a:t>goroutines</a:t>
            </a:r>
            <a:r>
              <a:rPr lang="en-US" dirty="0" smtClean="0"/>
              <a:t> that consumes and produces.</a:t>
            </a:r>
            <a:endParaRPr lang="en-US" dirty="0" smtClean="0"/>
          </a:p>
          <a:p>
            <a:pPr lvl="2"/>
            <a:r>
              <a:rPr lang="en-US" dirty="0" smtClean="0"/>
              <a:t>Can be thought of as an assembly line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9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Daisy-Chain/Pipeline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1" y="3185024"/>
            <a:ext cx="876041" cy="840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57" y="3185024"/>
            <a:ext cx="876041" cy="84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9" y="3185024"/>
            <a:ext cx="876041" cy="84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75" y="3185024"/>
            <a:ext cx="876041" cy="840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93" y="3185024"/>
            <a:ext cx="876041" cy="8408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1707662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087480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4467298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847116" y="3605446"/>
            <a:ext cx="50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4" idx="1"/>
          </p:cNvCxnSpPr>
          <p:nvPr/>
        </p:nvCxnSpPr>
        <p:spPr>
          <a:xfrm>
            <a:off x="7226934" y="3605446"/>
            <a:ext cx="5037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10" y="3256086"/>
            <a:ext cx="715761" cy="6987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69050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35923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702796" y="41984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69669" y="419849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36542" y="419849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013020" y="4198492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89855"/>
            <a:ext cx="91439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761655"/>
            <a:ext cx="91439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Concurrency Patterns:</a:t>
            </a:r>
          </a:p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Graceful </a:t>
            </a:r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Gorountine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Exit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66416"/>
            <a:ext cx="9143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</a:t>
            </a:r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.8 </a:t>
            </a:r>
            <a:r>
              <a:rPr lang="en-US" sz="60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</a:t>
            </a:r>
            <a:r>
              <a:rPr lang="en-US" sz="60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60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7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Gracefully Terminating a ‘</a:t>
            </a:r>
            <a:r>
              <a:rPr lang="en-US" dirty="0" err="1" smtClean="0"/>
              <a:t>gorountine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Signal a </a:t>
            </a:r>
            <a:r>
              <a:rPr lang="en-US" dirty="0" err="1" smtClean="0"/>
              <a:t>goroutine</a:t>
            </a:r>
            <a:r>
              <a:rPr lang="en-US" dirty="0" smtClean="0"/>
              <a:t> to cleanup and exit</a:t>
            </a:r>
            <a:endParaRPr lang="en-US" dirty="0" smtClean="0"/>
          </a:p>
          <a:p>
            <a:pPr lvl="2"/>
            <a:r>
              <a:rPr lang="en-US" dirty="0" smtClean="0"/>
              <a:t>Using an input channel, quit channel, to send signal(s) to the </a:t>
            </a:r>
            <a:r>
              <a:rPr lang="en-US" dirty="0" err="1" smtClean="0"/>
              <a:t>goroutine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Concurrency Patterns: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://talks.golang.org/2012/concurrency.slide#1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9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24309</TotalTime>
  <Words>9294</Words>
  <Application>Microsoft Macintosh PowerPoint</Application>
  <PresentationFormat>On-screen Show (4:3)</PresentationFormat>
  <Paragraphs>2298</Paragraphs>
  <Slides>288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289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What is a Channel?</vt:lpstr>
      <vt:lpstr>Channel Communicating</vt:lpstr>
      <vt:lpstr>Block on Send</vt:lpstr>
      <vt:lpstr>Block on Receive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Types of Channels</vt:lpstr>
      <vt:lpstr>PowerPoint Presentation</vt:lpstr>
      <vt:lpstr>Objectives</vt:lpstr>
      <vt:lpstr>Associativity of &lt;-</vt:lpstr>
      <vt:lpstr>PowerPoint Presentation</vt:lpstr>
      <vt:lpstr>Objectives</vt:lpstr>
      <vt:lpstr>PowerPoint Presentation</vt:lpstr>
      <vt:lpstr>Objectives</vt:lpstr>
      <vt:lpstr>Using a Single Channel</vt:lpstr>
      <vt:lpstr>Selection</vt:lpstr>
      <vt:lpstr>Selection</vt:lpstr>
      <vt:lpstr>Selection</vt:lpstr>
      <vt:lpstr>Selection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References</vt:lpstr>
      <vt:lpstr>Serialize : Producer &amp; Consumer</vt:lpstr>
      <vt:lpstr>Serial: Producer &amp; Consumer</vt:lpstr>
      <vt:lpstr>Concurrent: Producer &amp; Consumer</vt:lpstr>
      <vt:lpstr>PowerPoint Presentation</vt:lpstr>
      <vt:lpstr>Objectives</vt:lpstr>
      <vt:lpstr>What Happens When ‘main()’ Ends?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Responsibility of a goroutine!</vt:lpstr>
      <vt:lpstr>PowerPoint Presentation</vt:lpstr>
      <vt:lpstr>Objectives</vt:lpstr>
      <vt:lpstr>Responsibility of a goroutine!</vt:lpstr>
      <vt:lpstr>PowerPoint Presentation</vt:lpstr>
      <vt:lpstr>Function call in the Context of…</vt:lpstr>
      <vt:lpstr>Function call in the Context of…</vt:lpstr>
      <vt:lpstr>PowerPoint Presentation</vt:lpstr>
      <vt:lpstr>Objectives</vt:lpstr>
      <vt:lpstr>Simple Generator</vt:lpstr>
      <vt:lpstr>Generator</vt:lpstr>
      <vt:lpstr>Go (golang) Mascot : goroutine</vt:lpstr>
      <vt:lpstr>Generator Diagram</vt:lpstr>
      <vt:lpstr>2 Generators</vt:lpstr>
      <vt:lpstr>PowerPoint Presentation</vt:lpstr>
      <vt:lpstr>Objectives</vt:lpstr>
      <vt:lpstr>Fan-In Diagram</vt:lpstr>
      <vt:lpstr>Fan-In: 4to1</vt:lpstr>
      <vt:lpstr>PowerPoint Presentation</vt:lpstr>
      <vt:lpstr>Objectives</vt:lpstr>
      <vt:lpstr>Daisy-Chain/Pipeline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1416</cp:revision>
  <dcterms:created xsi:type="dcterms:W3CDTF">2016-08-19T13:44:54Z</dcterms:created>
  <dcterms:modified xsi:type="dcterms:W3CDTF">2017-03-19T16:47:05Z</dcterms:modified>
</cp:coreProperties>
</file>